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29" autoAdjust="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BCE3-3D16-449E-96EE-9559DCB90D25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E42E7-240C-4AC9-B857-D47708AE0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ader-id.ru/specials/openselection%20communitvrepresentativ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eom/asi.russia/" TargetMode="External"/><Relationship Id="rId2" Type="http://schemas.openxmlformats.org/officeDocument/2006/relationships/hyperlink" Target="https://asi.ru/news/11281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stagram.com/asi_rf/" TargetMode="External"/><Relationship Id="rId4" Type="http://schemas.openxmlformats.org/officeDocument/2006/relationships/hyperlink" Target="https://vk.com/asi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oc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00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2880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b="1" dirty="0" smtClean="0">
                <a:latin typeface="Arial Narrow" pitchFamily="34" charset="0"/>
                <a:cs typeface="Aparajita" pitchFamily="34" charset="0"/>
              </a:rPr>
              <a:t>АСИ </a:t>
            </a:r>
            <a:r>
              <a:rPr lang="ru-RU" b="1" dirty="0">
                <a:latin typeface="Arial Narrow" pitchFamily="34" charset="0"/>
                <a:cs typeface="Aparajita" pitchFamily="34" charset="0"/>
              </a:rPr>
              <a:t>открыло набор общественных представителей в регионах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500" dirty="0">
                <a:latin typeface="Arial Narrow" pitchFamily="34" charset="0"/>
              </a:rPr>
              <a:t>Агентство стратегических инициатив (АСИ) запустило открытый отбор общественных представителей для развития своей экосистемы и популяризации собственных сервисов.</a:t>
            </a:r>
          </a:p>
          <a:p>
            <a:pPr algn="just"/>
            <a:r>
              <a:rPr lang="ru-RU" sz="2500" dirty="0">
                <a:latin typeface="Arial Narrow" pitchFamily="34" charset="0"/>
              </a:rPr>
              <a:t> </a:t>
            </a:r>
          </a:p>
          <a:p>
            <a:pPr algn="just"/>
            <a:r>
              <a:rPr lang="ru-RU" sz="2500" dirty="0">
                <a:latin typeface="Arial Narrow" pitchFamily="34" charset="0"/>
              </a:rPr>
              <a:t>Среди нововведений отбора - публичная активность участников: их смогут поддержать все желающие, причем как очно, приняв участие в мероприятиях, так и онлайн-голосованием.</a:t>
            </a:r>
          </a:p>
          <a:p>
            <a:pPr algn="just"/>
            <a:r>
              <a:rPr lang="ru-RU" sz="2500" dirty="0">
                <a:latin typeface="Arial Narrow" pitchFamily="34" charset="0"/>
              </a:rPr>
              <a:t> </a:t>
            </a:r>
          </a:p>
          <a:p>
            <a:pPr algn="just"/>
            <a:r>
              <a:rPr lang="ru-RU" sz="2500" dirty="0">
                <a:latin typeface="Arial Narrow" pitchFamily="34" charset="0"/>
              </a:rPr>
              <a:t>Заявки на участие в отборе принимаются в Leader-ID (</a:t>
            </a:r>
            <a:r>
              <a:rPr lang="ru-RU" sz="2500" u="sng" dirty="0">
                <a:latin typeface="Arial Narrow" pitchFamily="34" charset="0"/>
                <a:hlinkClick r:id="rId2"/>
              </a:rPr>
              <a:t>https://leader-id.ru/specials/openselection communitvrepresentatives/</a:t>
            </a:r>
            <a:r>
              <a:rPr lang="ru-RU" sz="2500" dirty="0">
                <a:latin typeface="Arial Narrow" pitchFamily="34" charset="0"/>
              </a:rPr>
              <a:t>)</a:t>
            </a:r>
          </a:p>
          <a:p>
            <a:endParaRPr lang="ru-RU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5743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Arial Narrow" pitchFamily="34" charset="0"/>
              </a:rPr>
              <a:t>Представительская сеть АСИ будет работать во всех регионах </a:t>
            </a:r>
            <a:br>
              <a:rPr lang="ru-RU" b="1" dirty="0" smtClean="0">
                <a:latin typeface="Arial Narrow" pitchFamily="34" charset="0"/>
              </a:rPr>
            </a:br>
            <a:r>
              <a:rPr lang="ru-RU" b="1" dirty="0" smtClean="0">
                <a:latin typeface="Arial Narrow" pitchFamily="34" charset="0"/>
              </a:rPr>
              <a:t>по каждому направлению</a:t>
            </a:r>
            <a:r>
              <a:rPr lang="ru-RU" dirty="0" smtClean="0">
                <a:latin typeface="Arial Narrow" pitchFamily="34" charset="0"/>
              </a:rPr>
              <a:t/>
            </a:r>
            <a:br>
              <a:rPr lang="ru-RU" dirty="0" smtClean="0">
                <a:latin typeface="Arial Narrow" pitchFamily="34" charset="0"/>
              </a:rPr>
            </a:br>
            <a:endParaRPr lang="ru-RU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450057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ru-RU" sz="4800" dirty="0" smtClean="0">
                <a:latin typeface="Arial Narrow" pitchFamily="34" charset="0"/>
              </a:rPr>
              <a:t>«Предпринимательство </a:t>
            </a:r>
            <a:r>
              <a:rPr lang="ru-RU" sz="4800" dirty="0">
                <a:latin typeface="Arial Narrow" pitchFamily="34" charset="0"/>
              </a:rPr>
              <a:t>и технологии</a:t>
            </a:r>
            <a:r>
              <a:rPr lang="ru-RU" sz="4800" dirty="0" smtClean="0">
                <a:latin typeface="Arial Narrow" pitchFamily="34" charset="0"/>
              </a:rPr>
              <a:t>»</a:t>
            </a:r>
          </a:p>
          <a:p>
            <a:r>
              <a:rPr lang="ru-RU" sz="4800" dirty="0" smtClean="0">
                <a:latin typeface="Arial Narrow" pitchFamily="34" charset="0"/>
              </a:rPr>
              <a:t>«</a:t>
            </a:r>
            <a:r>
              <a:rPr lang="ru-RU" sz="4800" dirty="0">
                <a:latin typeface="Arial Narrow" pitchFamily="34" charset="0"/>
              </a:rPr>
              <a:t>Образование и кадры</a:t>
            </a:r>
            <a:r>
              <a:rPr lang="ru-RU" sz="4800" dirty="0" smtClean="0">
                <a:latin typeface="Arial Narrow" pitchFamily="34" charset="0"/>
              </a:rPr>
              <a:t>»</a:t>
            </a:r>
          </a:p>
          <a:p>
            <a:r>
              <a:rPr lang="ru-RU" sz="4800" dirty="0" smtClean="0">
                <a:latin typeface="Arial Narrow" pitchFamily="34" charset="0"/>
              </a:rPr>
              <a:t>«</a:t>
            </a:r>
            <a:r>
              <a:rPr lang="ru-RU" sz="4800" dirty="0">
                <a:latin typeface="Arial Narrow" pitchFamily="34" charset="0"/>
              </a:rPr>
              <a:t>Социальные проекты</a:t>
            </a:r>
            <a:r>
              <a:rPr lang="ru-RU" sz="4800" dirty="0" smtClean="0">
                <a:latin typeface="Arial Narrow" pitchFamily="34" charset="0"/>
              </a:rPr>
              <a:t>»</a:t>
            </a:r>
          </a:p>
          <a:p>
            <a:r>
              <a:rPr lang="ru-RU" sz="4800" dirty="0" smtClean="0">
                <a:latin typeface="Arial Narrow" pitchFamily="34" charset="0"/>
              </a:rPr>
              <a:t>«</a:t>
            </a:r>
            <a:r>
              <a:rPr lang="ru-RU" sz="4800" dirty="0">
                <a:latin typeface="Arial Narrow" pitchFamily="34" charset="0"/>
              </a:rPr>
              <a:t>Городское развитие».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6000" b="1" dirty="0">
                <a:latin typeface="Arial Narrow" pitchFamily="34" charset="0"/>
              </a:rPr>
              <a:t>Первый этап отбора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4600" dirty="0" smtClean="0">
                <a:latin typeface="Arial Narrow" pitchFamily="34" charset="0"/>
              </a:rPr>
              <a:t>онлайн-подача заявок </a:t>
            </a:r>
            <a:r>
              <a:rPr lang="ru-RU" sz="4600" dirty="0">
                <a:latin typeface="Arial Narrow" pitchFamily="34" charset="0"/>
              </a:rPr>
              <a:t>продлится до 10 </a:t>
            </a:r>
            <a:r>
              <a:rPr lang="ru-RU" sz="4600" dirty="0" smtClean="0">
                <a:latin typeface="Arial Narrow" pitchFamily="34" charset="0"/>
              </a:rPr>
              <a:t>ноября</a:t>
            </a:r>
          </a:p>
          <a:p>
            <a:r>
              <a:rPr lang="ru-RU" sz="4600" dirty="0" smtClean="0">
                <a:latin typeface="Arial Narrow" pitchFamily="34" charset="0"/>
              </a:rPr>
              <a:t>претендентам </a:t>
            </a:r>
            <a:r>
              <a:rPr lang="ru-RU" sz="4600" dirty="0">
                <a:latin typeface="Arial Narrow" pitchFamily="34" charset="0"/>
              </a:rPr>
              <a:t>нужно подготовить эссе по стратегии своего личностного и профессионального развития, а также </a:t>
            </a:r>
            <a:r>
              <a:rPr lang="ru-RU" sz="4600" dirty="0" smtClean="0">
                <a:latin typeface="Arial Narrow" pitchFamily="34" charset="0"/>
              </a:rPr>
              <a:t>видеопрезентацию</a:t>
            </a:r>
            <a:endParaRPr lang="ru-RU" sz="46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Arial Narrow" pitchFamily="34" charset="0"/>
              </a:rPr>
              <a:t>Второй </a:t>
            </a:r>
            <a:r>
              <a:rPr lang="ru-RU" b="1" dirty="0" smtClean="0">
                <a:latin typeface="Arial Narrow" pitchFamily="34" charset="0"/>
              </a:rPr>
              <a:t>этап отбора </a:t>
            </a:r>
            <a:br>
              <a:rPr lang="ru-RU" b="1" dirty="0" smtClean="0">
                <a:latin typeface="Arial Narrow" pitchFamily="34" charset="0"/>
              </a:rPr>
            </a:br>
            <a:r>
              <a:rPr lang="ru-RU" sz="3200" b="1" dirty="0" smtClean="0">
                <a:latin typeface="Arial Narrow" pitchFamily="34" charset="0"/>
              </a:rPr>
              <a:t>(состоит из двух шагов)</a:t>
            </a:r>
            <a:endParaRPr lang="ru-RU" sz="30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357298"/>
            <a:ext cx="4643438" cy="550070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100" b="1" u="sng" dirty="0" smtClean="0">
                <a:latin typeface="Arial Narrow" pitchFamily="34" charset="0"/>
              </a:rPr>
              <a:t>Первый </a:t>
            </a:r>
            <a:r>
              <a:rPr lang="ru-RU" sz="3100" b="1" u="sng" dirty="0" smtClean="0">
                <a:latin typeface="Arial Narrow" pitchFamily="34" charset="0"/>
              </a:rPr>
              <a:t>шаг</a:t>
            </a:r>
          </a:p>
          <a:p>
            <a:pPr algn="ctr">
              <a:buNone/>
            </a:pPr>
            <a:r>
              <a:rPr lang="ru-RU" sz="3100" dirty="0" smtClean="0">
                <a:latin typeface="Arial Narrow" pitchFamily="34" charset="0"/>
              </a:rPr>
              <a:t> </a:t>
            </a:r>
            <a:r>
              <a:rPr lang="ru-RU" sz="3100" i="1" dirty="0" smtClean="0">
                <a:latin typeface="Arial Narrow" pitchFamily="34" charset="0"/>
              </a:rPr>
              <a:t>«Очная </a:t>
            </a:r>
            <a:r>
              <a:rPr lang="ru-RU" sz="3100" i="1" dirty="0" smtClean="0">
                <a:latin typeface="Arial Narrow" pitchFamily="34" charset="0"/>
              </a:rPr>
              <a:t>региональная активность» </a:t>
            </a:r>
          </a:p>
          <a:p>
            <a:pPr>
              <a:buFont typeface="Wingdings" pitchFamily="2" charset="2"/>
              <a:buChar char="v"/>
            </a:pPr>
            <a:r>
              <a:rPr lang="ru-RU" sz="3000" dirty="0" smtClean="0">
                <a:latin typeface="Arial Narrow" pitchFamily="34" charset="0"/>
              </a:rPr>
              <a:t>пройдет </a:t>
            </a:r>
            <a:r>
              <a:rPr lang="ru-RU" sz="3000" dirty="0" smtClean="0">
                <a:latin typeface="Arial Narrow" pitchFamily="34" charset="0"/>
              </a:rPr>
              <a:t>с 14 по 24 </a:t>
            </a:r>
            <a:r>
              <a:rPr lang="ru-RU" sz="3000" dirty="0" smtClean="0">
                <a:latin typeface="Arial Narrow" pitchFamily="34" charset="0"/>
              </a:rPr>
              <a:t>ноября</a:t>
            </a:r>
          </a:p>
          <a:p>
            <a:pPr>
              <a:buFont typeface="Wingdings" pitchFamily="2" charset="2"/>
              <a:buChar char="v"/>
            </a:pPr>
            <a:r>
              <a:rPr lang="ru-RU" sz="3000" dirty="0" smtClean="0">
                <a:latin typeface="Arial Narrow" pitchFamily="34" charset="0"/>
              </a:rPr>
              <a:t>участники </a:t>
            </a:r>
            <a:r>
              <a:rPr lang="ru-RU" sz="3000" dirty="0" smtClean="0">
                <a:latin typeface="Arial Narrow" pitchFamily="34" charset="0"/>
              </a:rPr>
              <a:t>отбора должны будут провести открытые мероприятия на </a:t>
            </a:r>
            <a:r>
              <a:rPr lang="ru-RU" sz="3000" dirty="0" smtClean="0">
                <a:latin typeface="Arial Narrow" pitchFamily="34" charset="0"/>
              </a:rPr>
              <a:t>площадках </a:t>
            </a:r>
            <a:r>
              <a:rPr lang="ru-RU" sz="3000" dirty="0" smtClean="0">
                <a:latin typeface="Arial Narrow" pitchFamily="34" charset="0"/>
              </a:rPr>
              <a:t>инфраструктуры АСИ с презентацией своей стратегии</a:t>
            </a:r>
            <a:endParaRPr lang="ru-RU" sz="3000" dirty="0">
              <a:latin typeface="Arial Narrow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1357298"/>
            <a:ext cx="4643438" cy="5500702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000" b="1" u="sng" dirty="0" smtClean="0">
                <a:latin typeface="Arial Narrow" pitchFamily="34" charset="0"/>
              </a:rPr>
              <a:t>Второй </a:t>
            </a:r>
            <a:r>
              <a:rPr lang="ru-RU" sz="3000" b="1" u="sng" dirty="0" smtClean="0">
                <a:latin typeface="Arial Narrow" pitchFamily="34" charset="0"/>
              </a:rPr>
              <a:t>шаг</a:t>
            </a:r>
          </a:p>
          <a:p>
            <a:pPr algn="ctr">
              <a:buNone/>
            </a:pPr>
            <a:r>
              <a:rPr lang="ru-RU" sz="3000" i="1" dirty="0" smtClean="0">
                <a:latin typeface="Arial Narrow" pitchFamily="34" charset="0"/>
              </a:rPr>
              <a:t>«</a:t>
            </a:r>
            <a:r>
              <a:rPr lang="ru-RU" sz="3000" i="1" dirty="0" smtClean="0">
                <a:latin typeface="Arial Narrow" pitchFamily="34" charset="0"/>
              </a:rPr>
              <a:t>Онлайн-активность» </a:t>
            </a:r>
            <a:endParaRPr lang="ru-RU" sz="3000" i="1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950" dirty="0" smtClean="0">
                <a:latin typeface="Arial Narrow" pitchFamily="34" charset="0"/>
              </a:rPr>
              <a:t>продлится </a:t>
            </a:r>
            <a:r>
              <a:rPr lang="ru-RU" sz="2950" dirty="0" smtClean="0">
                <a:latin typeface="Arial Narrow" pitchFamily="34" charset="0"/>
              </a:rPr>
              <a:t>с 14 ноября по </a:t>
            </a:r>
            <a:r>
              <a:rPr lang="ru-RU" sz="2950" dirty="0" smtClean="0">
                <a:latin typeface="Arial Narrow" pitchFamily="34" charset="0"/>
              </a:rPr>
              <a:t>20 декабря</a:t>
            </a:r>
          </a:p>
          <a:p>
            <a:pPr>
              <a:buFont typeface="Wingdings" pitchFamily="2" charset="2"/>
              <a:buChar char="q"/>
            </a:pPr>
            <a:r>
              <a:rPr lang="ru-RU" sz="2950" dirty="0" smtClean="0">
                <a:latin typeface="Arial Narrow" pitchFamily="34" charset="0"/>
              </a:rPr>
              <a:t>п</a:t>
            </a:r>
            <a:r>
              <a:rPr lang="ru-RU" sz="2950" dirty="0" smtClean="0">
                <a:latin typeface="Arial Narrow" pitchFamily="34" charset="0"/>
              </a:rPr>
              <a:t>риветствуется </a:t>
            </a:r>
            <a:r>
              <a:rPr lang="ru-RU" sz="2950" dirty="0" smtClean="0">
                <a:latin typeface="Arial Narrow" pitchFamily="34" charset="0"/>
              </a:rPr>
              <a:t>максимальная активность в цифровых </a:t>
            </a:r>
            <a:r>
              <a:rPr lang="ru-RU" sz="2950" dirty="0" err="1" smtClean="0">
                <a:latin typeface="Arial Narrow" pitchFamily="34" charset="0"/>
              </a:rPr>
              <a:t>медиа</a:t>
            </a:r>
            <a:endParaRPr lang="ru-RU" sz="295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950" dirty="0" smtClean="0">
                <a:latin typeface="Arial Narrow" pitchFamily="34" charset="0"/>
              </a:rPr>
              <a:t>Также </a:t>
            </a:r>
            <a:r>
              <a:rPr lang="ru-RU" sz="2950" dirty="0" smtClean="0">
                <a:latin typeface="Arial Narrow" pitchFamily="34" charset="0"/>
              </a:rPr>
              <a:t>до 20 декабря пройдет </a:t>
            </a:r>
            <a:r>
              <a:rPr lang="ru-RU" sz="2950" dirty="0" err="1" smtClean="0">
                <a:latin typeface="Arial Narrow" pitchFamily="34" charset="0"/>
              </a:rPr>
              <a:t>онлайн-голосование</a:t>
            </a:r>
            <a:r>
              <a:rPr lang="ru-RU" sz="2950" dirty="0" smtClean="0">
                <a:latin typeface="Arial Narrow" pitchFamily="34" charset="0"/>
              </a:rPr>
              <a:t> за каждого из претендентов</a:t>
            </a:r>
            <a:endParaRPr lang="ru-RU" sz="295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5000" b="1" dirty="0" smtClean="0">
                <a:latin typeface="Arial Narrow" pitchFamily="34" charset="0"/>
              </a:rPr>
              <a:t>Третий этап (финальный)</a:t>
            </a:r>
            <a:endParaRPr lang="ru-RU" sz="50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latin typeface="Arial Narrow" pitchFamily="34" charset="0"/>
              </a:rPr>
              <a:t>очный </a:t>
            </a:r>
            <a:r>
              <a:rPr lang="ru-RU" sz="3600" dirty="0" smtClean="0">
                <a:latin typeface="Arial Narrow" pitchFamily="34" charset="0"/>
              </a:rPr>
              <a:t>этап открытого </a:t>
            </a:r>
            <a:r>
              <a:rPr lang="ru-RU" sz="3600" dirty="0" smtClean="0">
                <a:latin typeface="Arial Narrow" pitchFamily="34" charset="0"/>
              </a:rPr>
              <a:t>отбора состоится </a:t>
            </a:r>
            <a:r>
              <a:rPr lang="ru-RU" sz="3600" dirty="0" smtClean="0">
                <a:latin typeface="Arial Narrow" pitchFamily="34" charset="0"/>
              </a:rPr>
              <a:t>5-10 декабря в виде деловой </a:t>
            </a:r>
            <a:r>
              <a:rPr lang="ru-RU" sz="3600" dirty="0" smtClean="0">
                <a:latin typeface="Arial Narrow" pitchFamily="34" charset="0"/>
              </a:rPr>
              <a:t>игры</a:t>
            </a:r>
          </a:p>
          <a:p>
            <a:r>
              <a:rPr lang="ru-RU" sz="3600" dirty="0" smtClean="0">
                <a:latin typeface="Arial Narrow" pitchFamily="34" charset="0"/>
              </a:rPr>
              <a:t> участники </a:t>
            </a:r>
            <a:r>
              <a:rPr lang="ru-RU" sz="3600" dirty="0" smtClean="0">
                <a:latin typeface="Arial Narrow" pitchFamily="34" charset="0"/>
              </a:rPr>
              <a:t>должны будут найти решение реальных задач, стоящих перед АСИ при работе с проектами и инициативами Агентства, развитии сообщества, вовлечении лидеров и взаимодействии с участниками экосистемы </a:t>
            </a:r>
            <a:r>
              <a:rPr lang="ru-RU" sz="3600" dirty="0" smtClean="0">
                <a:latin typeface="Arial Narrow" pitchFamily="34" charset="0"/>
              </a:rPr>
              <a:t>агентства</a:t>
            </a:r>
          </a:p>
          <a:p>
            <a:r>
              <a:rPr lang="ru-RU" sz="3600" dirty="0" smtClean="0">
                <a:latin typeface="Arial Narrow" pitchFamily="34" charset="0"/>
              </a:rPr>
              <a:t> итоги </a:t>
            </a:r>
            <a:r>
              <a:rPr lang="ru-RU" sz="3600" dirty="0" smtClean="0">
                <a:latin typeface="Arial Narrow" pitchFamily="34" charset="0"/>
              </a:rPr>
              <a:t>отбора подведут до конца 2019 года</a:t>
            </a:r>
            <a:endParaRPr lang="ru-RU" sz="36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5000" b="1" dirty="0" smtClean="0"/>
              <a:t>Глава </a:t>
            </a:r>
            <a:r>
              <a:rPr lang="ru-RU" sz="5000" b="1" dirty="0" smtClean="0"/>
              <a:t>АСИ </a:t>
            </a:r>
            <a:r>
              <a:rPr lang="ru-RU" sz="5000" b="1" dirty="0" smtClean="0">
                <a:latin typeface="Arial Narrow" pitchFamily="34" charset="0"/>
              </a:rPr>
              <a:t>Светлана</a:t>
            </a:r>
            <a:r>
              <a:rPr lang="ru-RU" sz="5000" b="1" dirty="0" smtClean="0"/>
              <a:t> </a:t>
            </a:r>
            <a:r>
              <a:rPr lang="ru-RU" sz="5000" b="1" dirty="0" err="1" smtClean="0"/>
              <a:t>Чупшева</a:t>
            </a:r>
            <a:r>
              <a:rPr lang="ru-RU" sz="5000" b="1" dirty="0" smtClean="0"/>
              <a:t>:</a:t>
            </a:r>
            <a:endParaRPr lang="ru-RU" sz="5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«</a:t>
            </a:r>
            <a:r>
              <a:rPr lang="ru-RU" dirty="0" smtClean="0"/>
              <a:t>Перед агентством стоит задача развития региональной, партнерской и экспертной сети, это наш приоритет. Мы впервые объявляем столь масштабный отбор - по 85 регионам и по четырем направлениям. Общественным представителям АСИ будут делегированы полномочия не только представления агентства в регионах по ключевым направлениям работы, но и по формированию партнерств, взаимодействию с сообществами, координации экспертной деятельности и реализации инициатив по задачам агентства»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7167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600" b="1" i="1" dirty="0" smtClean="0">
                <a:latin typeface="Arial Narrow" pitchFamily="34" charset="0"/>
              </a:rPr>
              <a:t>Ссылка </a:t>
            </a:r>
            <a:r>
              <a:rPr lang="ru-RU" sz="3600" b="1" i="1" dirty="0" smtClean="0">
                <a:latin typeface="Arial Narrow" pitchFamily="34" charset="0"/>
              </a:rPr>
              <a:t>на официальный релиз на сайте </a:t>
            </a:r>
            <a:r>
              <a:rPr lang="ru-RU" sz="3600" b="1" i="1" dirty="0" smtClean="0">
                <a:latin typeface="Arial Narrow" pitchFamily="34" charset="0"/>
              </a:rPr>
              <a:t>АСИ:</a:t>
            </a:r>
            <a:br>
              <a:rPr lang="ru-RU" sz="3600" b="1" i="1" dirty="0" smtClean="0">
                <a:latin typeface="Arial Narrow" pitchFamily="34" charset="0"/>
              </a:rPr>
            </a:br>
            <a:r>
              <a:rPr lang="en-US" sz="3600" i="1" u="sng" dirty="0" smtClean="0">
                <a:latin typeface="Arial Narrow" pitchFamily="34" charset="0"/>
                <a:hlinkClick r:id="rId2"/>
              </a:rPr>
              <a:t>https</a:t>
            </a:r>
            <a:r>
              <a:rPr lang="ru-RU" sz="3600" i="1" u="sng" dirty="0" smtClean="0">
                <a:latin typeface="Arial Narrow" pitchFamily="34" charset="0"/>
                <a:hlinkClick r:id="rId2"/>
              </a:rPr>
              <a:t>://</a:t>
            </a:r>
            <a:r>
              <a:rPr lang="en-US" sz="3600" i="1" u="sng" dirty="0" err="1" smtClean="0">
                <a:latin typeface="Arial Narrow" pitchFamily="34" charset="0"/>
                <a:hlinkClick r:id="rId2"/>
              </a:rPr>
              <a:t>asi</a:t>
            </a:r>
            <a:r>
              <a:rPr lang="ru-RU" sz="3600" i="1" u="sng" dirty="0" smtClean="0">
                <a:latin typeface="Arial Narrow" pitchFamily="34" charset="0"/>
                <a:hlinkClick r:id="rId2"/>
              </a:rPr>
              <a:t>.</a:t>
            </a:r>
            <a:r>
              <a:rPr lang="en-US" sz="3600" i="1" u="sng" dirty="0" err="1" smtClean="0">
                <a:latin typeface="Arial Narrow" pitchFamily="34" charset="0"/>
                <a:hlinkClick r:id="rId2"/>
              </a:rPr>
              <a:t>ru</a:t>
            </a:r>
            <a:r>
              <a:rPr lang="ru-RU" sz="3600" i="1" u="sng" dirty="0" smtClean="0">
                <a:latin typeface="Arial Narrow" pitchFamily="34" charset="0"/>
                <a:hlinkClick r:id="rId2"/>
              </a:rPr>
              <a:t>/</a:t>
            </a:r>
            <a:r>
              <a:rPr lang="en-US" sz="3600" i="1" u="sng" dirty="0" smtClean="0">
                <a:latin typeface="Arial Narrow" pitchFamily="34" charset="0"/>
                <a:hlinkClick r:id="rId2"/>
              </a:rPr>
              <a:t>news</a:t>
            </a:r>
            <a:r>
              <a:rPr lang="ru-RU" sz="3600" i="1" u="sng" dirty="0" smtClean="0">
                <a:latin typeface="Arial Narrow" pitchFamily="34" charset="0"/>
                <a:hlinkClick r:id="rId2"/>
              </a:rPr>
              <a:t>/112819/</a:t>
            </a:r>
            <a:r>
              <a:rPr lang="ru-RU" sz="3600" dirty="0" smtClean="0">
                <a:latin typeface="Arial Narrow" pitchFamily="34" charset="0"/>
              </a:rPr>
              <a:t/>
            </a:r>
            <a:br>
              <a:rPr lang="ru-RU" sz="3600" dirty="0" smtClean="0">
                <a:latin typeface="Arial Narrow" pitchFamily="34" charset="0"/>
              </a:rPr>
            </a:br>
            <a:endParaRPr lang="ru-RU" sz="3600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786322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sz="3000" b="1" i="1" dirty="0" smtClean="0"/>
              <a:t>Ссылка на официальные страницы АСИ в </a:t>
            </a:r>
            <a:r>
              <a:rPr lang="ru-RU" sz="3000" b="1" i="1" dirty="0" err="1" smtClean="0"/>
              <a:t>соцсетях</a:t>
            </a:r>
            <a:r>
              <a:rPr lang="ru-RU" sz="3000" b="1" i="1" dirty="0" smtClean="0"/>
              <a:t>:</a:t>
            </a:r>
            <a:endParaRPr lang="ru-RU" sz="3000" b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err="1" smtClean="0"/>
              <a:t>Facebook</a:t>
            </a:r>
            <a:r>
              <a:rPr lang="ru-RU" i="1" dirty="0" smtClean="0"/>
              <a:t>  </a:t>
            </a:r>
            <a:r>
              <a:rPr lang="ru-RU" i="1" u="sng" dirty="0" smtClean="0">
                <a:hlinkClick r:id="rId3"/>
              </a:rPr>
              <a:t>https</a:t>
            </a:r>
            <a:r>
              <a:rPr lang="ru-RU" i="1" u="sng" dirty="0" smtClean="0">
                <a:hlinkClick r:id="rId3"/>
              </a:rPr>
              <a:t>://www.facebook.eom/asi.russia</a:t>
            </a:r>
            <a:r>
              <a:rPr lang="ru-RU" i="1" u="sng" dirty="0" smtClean="0">
                <a:hlinkClick r:id="rId3"/>
              </a:rPr>
              <a:t>/</a:t>
            </a:r>
            <a:endParaRPr lang="ru-RU" i="1" u="sng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«</a:t>
            </a:r>
            <a:r>
              <a:rPr lang="ru-RU" i="1" dirty="0" err="1" smtClean="0"/>
              <a:t>Вконтакте</a:t>
            </a:r>
            <a:r>
              <a:rPr lang="ru-RU" i="1" dirty="0" smtClean="0"/>
              <a:t>» </a:t>
            </a:r>
            <a:r>
              <a:rPr lang="ru-RU" i="1" dirty="0" smtClean="0"/>
              <a:t> </a:t>
            </a:r>
            <a:r>
              <a:rPr lang="ru-RU" i="1" u="sng" dirty="0" smtClean="0">
                <a:hlinkClick r:id="rId4"/>
              </a:rPr>
              <a:t>https</a:t>
            </a:r>
            <a:r>
              <a:rPr lang="ru-RU" i="1" u="sng" dirty="0" smtClean="0">
                <a:hlinkClick r:id="rId4"/>
              </a:rPr>
              <a:t>://</a:t>
            </a:r>
            <a:r>
              <a:rPr lang="ru-RU" i="1" u="sng" dirty="0" smtClean="0">
                <a:hlinkClick r:id="rId4"/>
              </a:rPr>
              <a:t>vk.com/asi.ru</a:t>
            </a:r>
            <a:endParaRPr lang="ru-RU" i="1" u="sng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err="1" smtClean="0"/>
              <a:t>Instagram</a:t>
            </a:r>
            <a:r>
              <a:rPr lang="ru-RU" i="1" dirty="0" smtClean="0"/>
              <a:t>  </a:t>
            </a:r>
            <a:r>
              <a:rPr lang="ru-RU" i="1" u="sng" dirty="0" smtClean="0">
                <a:hlinkClick r:id="rId5"/>
              </a:rPr>
              <a:t>https</a:t>
            </a:r>
            <a:r>
              <a:rPr lang="ru-RU" i="1" u="sng" dirty="0" smtClean="0">
                <a:hlinkClick r:id="rId5"/>
              </a:rPr>
              <a:t>://www.instagram.com/asi_rf/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276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 АСИ открыло набор общественных представителей в регионах </vt:lpstr>
      <vt:lpstr> Представительская сеть АСИ будет работать во всех регионах  по каждому направлению </vt:lpstr>
      <vt:lpstr>Первый этап отбора </vt:lpstr>
      <vt:lpstr>Второй этап отбора  (состоит из двух шагов)</vt:lpstr>
      <vt:lpstr>Третий этап (финальный)</vt:lpstr>
      <vt:lpstr>Глава АСИ Светлана Чупшева:</vt:lpstr>
      <vt:lpstr> Ссылка на официальный релиз на сайте АСИ: https://asi.ru/news/112819/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samoilik</dc:creator>
  <cp:lastModifiedBy>samoilik</cp:lastModifiedBy>
  <cp:revision>10</cp:revision>
  <dcterms:created xsi:type="dcterms:W3CDTF">2019-10-16T14:43:37Z</dcterms:created>
  <dcterms:modified xsi:type="dcterms:W3CDTF">2019-10-17T14:20:04Z</dcterms:modified>
</cp:coreProperties>
</file>